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9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Abril Fatfac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AbrilFatface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7e565be6_3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7e565be6_3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Catherine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7d7e565be6_3_30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7d7e565be6_3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Kelly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7d7e565be6_1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7d7e565be6_1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d7e565be6_1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d7e565be6_1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d7e565be6_3_2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d7e565be6_3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Catherine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d7e565be6_1_1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d7e565be6_1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Ever wanted to volunteer, only to struggle when finding an event that fits your schedule?</a:t>
            </a:r>
            <a:br>
              <a:rPr b="1" lang="en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7d7e565be6_3_2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7d7e565be6_3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Catherine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7d7e565be6_2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7d7e565be6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Kelly - Beautiful Soup to web scrape for dynamic data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7d7e565be6_2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7d7e565be6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Irena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d7e565be6_2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d7e565be6_2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Irena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7d7e565be6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7d7e565be6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Irena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/>
          <p:nvPr/>
        </p:nvSpPr>
        <p:spPr>
          <a:xfrm>
            <a:off x="0" y="0"/>
            <a:ext cx="7680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4"/>
          <p:cNvSpPr/>
          <p:nvPr/>
        </p:nvSpPr>
        <p:spPr>
          <a:xfrm>
            <a:off x="367900" y="505425"/>
            <a:ext cx="8049125" cy="4132625"/>
          </a:xfrm>
          <a:custGeom>
            <a:rect b="b" l="l" r="r" t="t"/>
            <a:pathLst>
              <a:path extrusionOk="0" h="165305" w="321965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37" name="Google Shape;137;p14"/>
          <p:cNvSpPr txBox="1"/>
          <p:nvPr>
            <p:ph type="ctrTitle"/>
          </p:nvPr>
        </p:nvSpPr>
        <p:spPr>
          <a:xfrm>
            <a:off x="1339025" y="848825"/>
            <a:ext cx="58386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/>
          <p:nvPr/>
        </p:nvSpPr>
        <p:spPr>
          <a:xfrm>
            <a:off x="0" y="0"/>
            <a:ext cx="2523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5"/>
          <p:cNvSpPr/>
          <p:nvPr/>
        </p:nvSpPr>
        <p:spPr>
          <a:xfrm>
            <a:off x="367900" y="505425"/>
            <a:ext cx="8049125" cy="4132625"/>
          </a:xfrm>
          <a:custGeom>
            <a:rect b="b" l="l" r="r" t="t"/>
            <a:pathLst>
              <a:path extrusionOk="0" h="165305" w="321965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41" name="Google Shape;141;p15"/>
          <p:cNvSpPr txBox="1"/>
          <p:nvPr>
            <p:ph type="ctrTitle"/>
          </p:nvPr>
        </p:nvSpPr>
        <p:spPr>
          <a:xfrm>
            <a:off x="1351100" y="771900"/>
            <a:ext cx="58326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2" name="Google Shape;142;p15"/>
          <p:cNvSpPr txBox="1"/>
          <p:nvPr>
            <p:ph idx="1" type="subTitle"/>
          </p:nvPr>
        </p:nvSpPr>
        <p:spPr>
          <a:xfrm>
            <a:off x="1351100" y="2485801"/>
            <a:ext cx="5832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  <a:highlight>
                  <a:srgbClr val="000000"/>
                </a:highlight>
              </a:defRPr>
            </a:lvl9pPr>
          </a:lstStyle>
          <a:p/>
        </p:txBody>
      </p:sp>
      <p:sp>
        <p:nvSpPr>
          <p:cNvPr id="143" name="Google Shape;143;p15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/>
          <p:nvPr/>
        </p:nvSpPr>
        <p:spPr>
          <a:xfrm>
            <a:off x="0" y="0"/>
            <a:ext cx="7680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"/>
          <p:cNvSpPr/>
          <p:nvPr/>
        </p:nvSpPr>
        <p:spPr>
          <a:xfrm>
            <a:off x="367900" y="505425"/>
            <a:ext cx="8049125" cy="4132625"/>
          </a:xfrm>
          <a:custGeom>
            <a:rect b="b" l="l" r="r" t="t"/>
            <a:pathLst>
              <a:path extrusionOk="0" h="165305" w="321965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1910425" y="1051950"/>
            <a:ext cx="5321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44500" lvl="0" marL="457200" rtl="0">
              <a:spcBef>
                <a:spcPts val="600"/>
              </a:spcBef>
              <a:spcAft>
                <a:spcPts val="0"/>
              </a:spcAft>
              <a:buSzPts val="3400"/>
              <a:buFont typeface="Abril Fatface"/>
              <a:buChar char="▫"/>
              <a:defRPr sz="3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indent="-444500" lvl="1" marL="914400" rtl="0">
              <a:spcBef>
                <a:spcPts val="0"/>
              </a:spcBef>
              <a:spcAft>
                <a:spcPts val="0"/>
              </a:spcAft>
              <a:buSzPts val="3400"/>
              <a:buFont typeface="Abril Fatface"/>
              <a:buChar char="◦"/>
              <a:defRPr sz="3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indent="-444500" lvl="2" marL="1371600" rtl="0">
              <a:spcBef>
                <a:spcPts val="0"/>
              </a:spcBef>
              <a:spcAft>
                <a:spcPts val="0"/>
              </a:spcAft>
              <a:buSzPts val="3400"/>
              <a:buFont typeface="Abril Fatface"/>
              <a:buChar char="■"/>
              <a:defRPr sz="3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indent="-444500" lvl="3" marL="1828800" rtl="0">
              <a:spcBef>
                <a:spcPts val="0"/>
              </a:spcBef>
              <a:spcAft>
                <a:spcPts val="0"/>
              </a:spcAft>
              <a:buSzPts val="3400"/>
              <a:buFont typeface="Abril Fatface"/>
              <a:buChar char="●"/>
              <a:defRPr sz="3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indent="-444500" lvl="4" marL="2286000" rtl="0">
              <a:spcBef>
                <a:spcPts val="0"/>
              </a:spcBef>
              <a:spcAft>
                <a:spcPts val="0"/>
              </a:spcAft>
              <a:buSzPts val="3400"/>
              <a:buFont typeface="Abril Fatface"/>
              <a:buChar char="○"/>
              <a:defRPr sz="3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indent="-444500" lvl="5" marL="2743200" rtl="0">
              <a:spcBef>
                <a:spcPts val="0"/>
              </a:spcBef>
              <a:spcAft>
                <a:spcPts val="0"/>
              </a:spcAft>
              <a:buSzPts val="3400"/>
              <a:buFont typeface="Abril Fatface"/>
              <a:buChar char="■"/>
              <a:defRPr sz="3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indent="-444500" lvl="6" marL="3200400" rtl="0">
              <a:spcBef>
                <a:spcPts val="0"/>
              </a:spcBef>
              <a:spcAft>
                <a:spcPts val="0"/>
              </a:spcAft>
              <a:buSzPts val="3400"/>
              <a:buFont typeface="Abril Fatface"/>
              <a:buChar char="●"/>
              <a:defRPr sz="3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indent="-444500" lvl="7" marL="3657600" rtl="0">
              <a:spcBef>
                <a:spcPts val="0"/>
              </a:spcBef>
              <a:spcAft>
                <a:spcPts val="0"/>
              </a:spcAft>
              <a:buSzPts val="3400"/>
              <a:buFont typeface="Abril Fatface"/>
              <a:buChar char="○"/>
              <a:defRPr sz="3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indent="-444500" lvl="8" marL="4114800" rtl="0">
              <a:spcBef>
                <a:spcPts val="0"/>
              </a:spcBef>
              <a:spcAft>
                <a:spcPts val="0"/>
              </a:spcAft>
              <a:buSzPts val="3400"/>
              <a:buFont typeface="Abril Fatface"/>
              <a:buChar char="■"/>
              <a:defRPr sz="3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48" name="Google Shape;148;p16"/>
          <p:cNvSpPr txBox="1"/>
          <p:nvPr/>
        </p:nvSpPr>
        <p:spPr>
          <a:xfrm>
            <a:off x="814275" y="892575"/>
            <a:ext cx="17088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sz="7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9" name="Google Shape;149;p16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>
              <a:buNone/>
              <a:defRPr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buNone/>
              <a:defRPr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buNone/>
              <a:defRPr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buNone/>
              <a:defRPr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buNone/>
              <a:defRPr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buNone/>
              <a:defRPr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buNone/>
              <a:defRPr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buNone/>
              <a:defRPr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/>
          <p:nvPr/>
        </p:nvSpPr>
        <p:spPr>
          <a:xfrm>
            <a:off x="0" y="0"/>
            <a:ext cx="2523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7"/>
          <p:cNvSpPr/>
          <p:nvPr/>
        </p:nvSpPr>
        <p:spPr>
          <a:xfrm>
            <a:off x="515675" y="780975"/>
            <a:ext cx="2616300" cy="2299050"/>
          </a:xfrm>
          <a:custGeom>
            <a:rect b="b" l="l" r="r" t="t"/>
            <a:pathLst>
              <a:path extrusionOk="0" h="91962" w="104652">
                <a:moveTo>
                  <a:pt x="13884" y="0"/>
                </a:moveTo>
                <a:lnTo>
                  <a:pt x="104652" y="0"/>
                </a:lnTo>
                <a:lnTo>
                  <a:pt x="104652" y="91962"/>
                </a:lnTo>
                <a:lnTo>
                  <a:pt x="13884" y="91962"/>
                </a:lnTo>
                <a:lnTo>
                  <a:pt x="13884" y="26275"/>
                </a:lnTo>
                <a:lnTo>
                  <a:pt x="0" y="12391"/>
                </a:lnTo>
                <a:lnTo>
                  <a:pt x="13884" y="12391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53" name="Google Shape;153;p17"/>
          <p:cNvSpPr txBox="1"/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54" name="Google Shape;154;p17"/>
          <p:cNvSpPr txBox="1"/>
          <p:nvPr>
            <p:ph idx="1" type="body"/>
          </p:nvPr>
        </p:nvSpPr>
        <p:spPr>
          <a:xfrm>
            <a:off x="4112850" y="599950"/>
            <a:ext cx="4016100" cy="35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▫"/>
              <a:defRPr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155" name="Google Shape;155;p17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/>
          <p:nvPr/>
        </p:nvSpPr>
        <p:spPr>
          <a:xfrm>
            <a:off x="0" y="0"/>
            <a:ext cx="2523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515675" y="780975"/>
            <a:ext cx="2616300" cy="2299050"/>
          </a:xfrm>
          <a:custGeom>
            <a:rect b="b" l="l" r="r" t="t"/>
            <a:pathLst>
              <a:path extrusionOk="0" h="91962" w="104652">
                <a:moveTo>
                  <a:pt x="13884" y="0"/>
                </a:moveTo>
                <a:lnTo>
                  <a:pt x="104652" y="0"/>
                </a:lnTo>
                <a:lnTo>
                  <a:pt x="104652" y="91962"/>
                </a:lnTo>
                <a:lnTo>
                  <a:pt x="13884" y="91962"/>
                </a:lnTo>
                <a:lnTo>
                  <a:pt x="13884" y="26275"/>
                </a:lnTo>
                <a:lnTo>
                  <a:pt x="0" y="12391"/>
                </a:lnTo>
                <a:lnTo>
                  <a:pt x="13884" y="12391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59" name="Google Shape;159;p18"/>
          <p:cNvSpPr txBox="1"/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60" name="Google Shape;160;p18"/>
          <p:cNvSpPr txBox="1"/>
          <p:nvPr>
            <p:ph idx="1" type="body"/>
          </p:nvPr>
        </p:nvSpPr>
        <p:spPr>
          <a:xfrm>
            <a:off x="3604900" y="992250"/>
            <a:ext cx="2466600" cy="39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61" name="Google Shape;161;p18"/>
          <p:cNvSpPr txBox="1"/>
          <p:nvPr>
            <p:ph idx="2" type="body"/>
          </p:nvPr>
        </p:nvSpPr>
        <p:spPr>
          <a:xfrm>
            <a:off x="6220100" y="992250"/>
            <a:ext cx="2466600" cy="39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62" name="Google Shape;162;p18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/>
          <p:nvPr/>
        </p:nvSpPr>
        <p:spPr>
          <a:xfrm>
            <a:off x="0" y="0"/>
            <a:ext cx="2523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515675" y="780975"/>
            <a:ext cx="2616300" cy="2299050"/>
          </a:xfrm>
          <a:custGeom>
            <a:rect b="b" l="l" r="r" t="t"/>
            <a:pathLst>
              <a:path extrusionOk="0" h="91962" w="104652">
                <a:moveTo>
                  <a:pt x="13884" y="0"/>
                </a:moveTo>
                <a:lnTo>
                  <a:pt x="104652" y="0"/>
                </a:lnTo>
                <a:lnTo>
                  <a:pt x="104652" y="91962"/>
                </a:lnTo>
                <a:lnTo>
                  <a:pt x="13884" y="91962"/>
                </a:lnTo>
                <a:lnTo>
                  <a:pt x="13884" y="26275"/>
                </a:lnTo>
                <a:lnTo>
                  <a:pt x="0" y="12391"/>
                </a:lnTo>
                <a:lnTo>
                  <a:pt x="13884" y="12391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66" name="Google Shape;166;p19"/>
          <p:cNvSpPr txBox="1"/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67" name="Google Shape;167;p19"/>
          <p:cNvSpPr txBox="1"/>
          <p:nvPr>
            <p:ph idx="1" type="body"/>
          </p:nvPr>
        </p:nvSpPr>
        <p:spPr>
          <a:xfrm>
            <a:off x="3523150" y="1009350"/>
            <a:ext cx="1705500" cy="3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68" name="Google Shape;168;p19"/>
          <p:cNvSpPr txBox="1"/>
          <p:nvPr>
            <p:ph idx="2" type="body"/>
          </p:nvPr>
        </p:nvSpPr>
        <p:spPr>
          <a:xfrm>
            <a:off x="5316438" y="1009350"/>
            <a:ext cx="1705500" cy="3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69" name="Google Shape;169;p19"/>
          <p:cNvSpPr txBox="1"/>
          <p:nvPr>
            <p:ph idx="3" type="body"/>
          </p:nvPr>
        </p:nvSpPr>
        <p:spPr>
          <a:xfrm>
            <a:off x="7109725" y="1009350"/>
            <a:ext cx="1705500" cy="3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70" name="Google Shape;170;p19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/>
          <p:nvPr/>
        </p:nvSpPr>
        <p:spPr>
          <a:xfrm>
            <a:off x="0" y="0"/>
            <a:ext cx="2523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515675" y="780975"/>
            <a:ext cx="2616300" cy="2299050"/>
          </a:xfrm>
          <a:custGeom>
            <a:rect b="b" l="l" r="r" t="t"/>
            <a:pathLst>
              <a:path extrusionOk="0" h="91962" w="104652">
                <a:moveTo>
                  <a:pt x="13884" y="0"/>
                </a:moveTo>
                <a:lnTo>
                  <a:pt x="104652" y="0"/>
                </a:lnTo>
                <a:lnTo>
                  <a:pt x="104652" y="91962"/>
                </a:lnTo>
                <a:lnTo>
                  <a:pt x="13884" y="91962"/>
                </a:lnTo>
                <a:lnTo>
                  <a:pt x="13884" y="26275"/>
                </a:lnTo>
                <a:lnTo>
                  <a:pt x="0" y="12391"/>
                </a:lnTo>
                <a:lnTo>
                  <a:pt x="13884" y="12391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74" name="Google Shape;174;p20"/>
          <p:cNvSpPr txBox="1"/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75" name="Google Shape;175;p20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/>
          <p:nvPr/>
        </p:nvSpPr>
        <p:spPr>
          <a:xfrm>
            <a:off x="0" y="4122925"/>
            <a:ext cx="9144000" cy="10206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1"/>
          <p:cNvSpPr/>
          <p:nvPr/>
        </p:nvSpPr>
        <p:spPr>
          <a:xfrm>
            <a:off x="367900" y="505425"/>
            <a:ext cx="8049125" cy="4132625"/>
          </a:xfrm>
          <a:custGeom>
            <a:rect b="b" l="l" r="r" t="t"/>
            <a:pathLst>
              <a:path extrusionOk="0" h="165305" w="321965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79" name="Google Shape;179;p21"/>
          <p:cNvSpPr txBox="1"/>
          <p:nvPr>
            <p:ph idx="1" type="body"/>
          </p:nvPr>
        </p:nvSpPr>
        <p:spPr>
          <a:xfrm>
            <a:off x="821175" y="4089494"/>
            <a:ext cx="75957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180" name="Google Shape;180;p21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CAPTION_ONLY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/>
          <p:nvPr/>
        </p:nvSpPr>
        <p:spPr>
          <a:xfrm>
            <a:off x="520300" y="505425"/>
            <a:ext cx="8049125" cy="4132625"/>
          </a:xfrm>
          <a:custGeom>
            <a:rect b="b" l="l" r="r" t="t"/>
            <a:pathLst>
              <a:path extrusionOk="0" h="165305" w="321965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cap="flat" cmpd="sng" w="76200">
            <a:solidFill>
              <a:srgbClr val="FFFFFF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83" name="Google Shape;183;p22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/>
          <p:nvPr/>
        </p:nvSpPr>
        <p:spPr>
          <a:xfrm>
            <a:off x="0" y="0"/>
            <a:ext cx="7680000" cy="5143500"/>
          </a:xfrm>
          <a:prstGeom prst="rect">
            <a:avLst/>
          </a:prstGeom>
          <a:gradFill>
            <a:gsLst>
              <a:gs pos="0">
                <a:srgbClr val="C0CAFC"/>
              </a:gs>
              <a:gs pos="50000">
                <a:srgbClr val="D0F5FF"/>
              </a:gs>
              <a:gs pos="100000">
                <a:srgbClr val="DAFBDD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"/>
          <p:cNvSpPr/>
          <p:nvPr/>
        </p:nvSpPr>
        <p:spPr>
          <a:xfrm>
            <a:off x="367900" y="505425"/>
            <a:ext cx="8049125" cy="4132625"/>
          </a:xfrm>
          <a:custGeom>
            <a:rect b="b" l="l" r="r" t="t"/>
            <a:pathLst>
              <a:path extrusionOk="0" h="165305" w="321965">
                <a:moveTo>
                  <a:pt x="17881" y="0"/>
                </a:moveTo>
                <a:lnTo>
                  <a:pt x="321965" y="0"/>
                </a:lnTo>
                <a:lnTo>
                  <a:pt x="321965" y="165305"/>
                </a:lnTo>
                <a:lnTo>
                  <a:pt x="17881" y="165305"/>
                </a:lnTo>
                <a:lnTo>
                  <a:pt x="18032" y="39617"/>
                </a:lnTo>
                <a:lnTo>
                  <a:pt x="0" y="22299"/>
                </a:lnTo>
                <a:lnTo>
                  <a:pt x="17881" y="22272"/>
                </a:lnTo>
                <a:close/>
              </a:path>
            </a:pathLst>
          </a:custGeom>
          <a:noFill/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87" name="Google Shape;187;p23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FFFFF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type="title"/>
          </p:nvPr>
        </p:nvSpPr>
        <p:spPr>
          <a:xfrm>
            <a:off x="1101500" y="1048150"/>
            <a:ext cx="1836300" cy="19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bril Fatface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1" type="body"/>
          </p:nvPr>
        </p:nvSpPr>
        <p:spPr>
          <a:xfrm>
            <a:off x="4112850" y="599950"/>
            <a:ext cx="4016100" cy="35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Clr>
                <a:srgbClr val="C0CAFC"/>
              </a:buClr>
              <a:buSzPts val="2200"/>
              <a:buFont typeface="Raleway"/>
              <a:buChar char="▫"/>
              <a:defRPr sz="2200">
                <a:latin typeface="Raleway"/>
                <a:ea typeface="Raleway"/>
                <a:cs typeface="Raleway"/>
                <a:sym typeface="Raleway"/>
              </a:defRPr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Clr>
                <a:srgbClr val="BDECE5"/>
              </a:buClr>
              <a:buSzPts val="2200"/>
              <a:buFont typeface="Raleway"/>
              <a:buChar char="◦"/>
              <a:defRPr sz="2200">
                <a:latin typeface="Raleway"/>
                <a:ea typeface="Raleway"/>
                <a:cs typeface="Raleway"/>
                <a:sym typeface="Raleway"/>
              </a:defRPr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■"/>
              <a:defRPr sz="2200">
                <a:latin typeface="Raleway"/>
                <a:ea typeface="Raleway"/>
                <a:cs typeface="Raleway"/>
                <a:sym typeface="Raleway"/>
              </a:defRPr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●"/>
              <a:defRPr sz="2200">
                <a:latin typeface="Raleway"/>
                <a:ea typeface="Raleway"/>
                <a:cs typeface="Raleway"/>
                <a:sym typeface="Raleway"/>
              </a:defRPr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○"/>
              <a:defRPr sz="2200">
                <a:latin typeface="Raleway"/>
                <a:ea typeface="Raleway"/>
                <a:cs typeface="Raleway"/>
                <a:sym typeface="Raleway"/>
              </a:defRPr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■"/>
              <a:defRPr sz="2200">
                <a:latin typeface="Raleway"/>
                <a:ea typeface="Raleway"/>
                <a:cs typeface="Raleway"/>
                <a:sym typeface="Raleway"/>
              </a:defRPr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●"/>
              <a:defRPr sz="2200">
                <a:latin typeface="Raleway"/>
                <a:ea typeface="Raleway"/>
                <a:cs typeface="Raleway"/>
                <a:sym typeface="Raleway"/>
              </a:defRPr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○"/>
              <a:defRPr sz="2200">
                <a:latin typeface="Raleway"/>
                <a:ea typeface="Raleway"/>
                <a:cs typeface="Raleway"/>
                <a:sym typeface="Raleway"/>
              </a:defRPr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■"/>
              <a:defRPr sz="22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200">
                <a:solidFill>
                  <a:srgbClr val="AFCFEC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 algn="r">
              <a:buNone/>
              <a:defRPr sz="1200">
                <a:solidFill>
                  <a:srgbClr val="AFCFEC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r">
              <a:buNone/>
              <a:defRPr sz="1200">
                <a:solidFill>
                  <a:srgbClr val="AFCFEC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r">
              <a:buNone/>
              <a:defRPr sz="1200">
                <a:solidFill>
                  <a:srgbClr val="AFCFEC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r">
              <a:buNone/>
              <a:defRPr sz="1200">
                <a:solidFill>
                  <a:srgbClr val="AFCFEC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r">
              <a:buNone/>
              <a:defRPr sz="1200">
                <a:solidFill>
                  <a:srgbClr val="AFCFEC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r">
              <a:buNone/>
              <a:defRPr sz="1200">
                <a:solidFill>
                  <a:srgbClr val="AFCFEC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r">
              <a:buNone/>
              <a:defRPr sz="1200">
                <a:solidFill>
                  <a:srgbClr val="AFCFEC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r">
              <a:buNone/>
              <a:defRPr sz="1200">
                <a:solidFill>
                  <a:srgbClr val="AFCFEC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8.jpg"/><Relationship Id="rId5" Type="http://schemas.openxmlformats.org/officeDocument/2006/relationships/image" Target="../media/image5.jpg"/><Relationship Id="rId6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hyperlink" Target="http://www.youtube.com/watch?v=QUPbRHcn_5w" TargetMode="External"/><Relationship Id="rId6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/>
          <p:nvPr>
            <p:ph type="ctrTitle"/>
          </p:nvPr>
        </p:nvSpPr>
        <p:spPr>
          <a:xfrm>
            <a:off x="1171900" y="2827675"/>
            <a:ext cx="65610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/>
              <a:t>Free to Help</a:t>
            </a:r>
            <a:endParaRPr b="1" sz="7200"/>
          </a:p>
        </p:txBody>
      </p:sp>
      <p:pic>
        <p:nvPicPr>
          <p:cNvPr id="193" name="Google Shape;19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0900" y="834300"/>
            <a:ext cx="2092125" cy="209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3"/>
          <p:cNvSpPr txBox="1"/>
          <p:nvPr/>
        </p:nvSpPr>
        <p:spPr>
          <a:xfrm>
            <a:off x="3696625" y="639575"/>
            <a:ext cx="4572000" cy="8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Social Impact</a:t>
            </a:r>
            <a:endParaRPr sz="400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85" name="Google Shape;385;p33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6" name="Google Shape;386;p33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7" name="Google Shape;387;p33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8" name="Google Shape;388;p33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33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0" name="Google Shape;390;p33"/>
          <p:cNvSpPr txBox="1"/>
          <p:nvPr>
            <p:ph idx="2" type="body"/>
          </p:nvPr>
        </p:nvSpPr>
        <p:spPr>
          <a:xfrm>
            <a:off x="374050" y="4808625"/>
            <a:ext cx="9016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   </a:t>
            </a:r>
            <a:r>
              <a:rPr b="1" lang="en" sz="1300">
                <a:solidFill>
                  <a:schemeClr val="dk1"/>
                </a:solidFill>
              </a:rPr>
              <a:t>THEME</a:t>
            </a:r>
            <a:r>
              <a:rPr b="1" lang="en" sz="1300"/>
              <a:t>                SOLUTION	     IMPLEMENTATION         PROCESS	          DEMO		      CONCLUSION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91" name="Google Shape;391;p33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92" name="Google Shape;392;p33"/>
          <p:cNvCxnSpPr/>
          <p:nvPr/>
        </p:nvCxnSpPr>
        <p:spPr>
          <a:xfrm>
            <a:off x="1220263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33"/>
          <p:cNvCxnSpPr/>
          <p:nvPr/>
        </p:nvCxnSpPr>
        <p:spPr>
          <a:xfrm>
            <a:off x="2610850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33"/>
          <p:cNvCxnSpPr/>
          <p:nvPr/>
        </p:nvCxnSpPr>
        <p:spPr>
          <a:xfrm>
            <a:off x="4001350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33"/>
          <p:cNvCxnSpPr/>
          <p:nvPr/>
        </p:nvCxnSpPr>
        <p:spPr>
          <a:xfrm>
            <a:off x="5472838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6" name="Google Shape;396;p33"/>
          <p:cNvCxnSpPr>
            <a:endCxn id="397" idx="1"/>
          </p:cNvCxnSpPr>
          <p:nvPr/>
        </p:nvCxnSpPr>
        <p:spPr>
          <a:xfrm>
            <a:off x="6944350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98" name="Google Shape;39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050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900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2688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3725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1938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6263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7875" y="1081850"/>
            <a:ext cx="1647450" cy="164745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33"/>
          <p:cNvSpPr txBox="1"/>
          <p:nvPr>
            <p:ph idx="2" type="body"/>
          </p:nvPr>
        </p:nvSpPr>
        <p:spPr>
          <a:xfrm>
            <a:off x="3696625" y="1230525"/>
            <a:ext cx="5082000" cy="21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/>
              <a:t>Equipping students with the tools to contribute their time for a greater cause.</a:t>
            </a:r>
            <a:endParaRPr b="1"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4"/>
          <p:cNvSpPr txBox="1"/>
          <p:nvPr/>
        </p:nvSpPr>
        <p:spPr>
          <a:xfrm>
            <a:off x="1246000" y="986825"/>
            <a:ext cx="6826500" cy="19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latin typeface="Raleway"/>
                <a:ea typeface="Raleway"/>
                <a:cs typeface="Raleway"/>
                <a:sym typeface="Raleway"/>
              </a:rPr>
              <a:t>Thank you for your time!</a:t>
            </a:r>
            <a:endParaRPr b="1" sz="4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idx="1" type="body"/>
          </p:nvPr>
        </p:nvSpPr>
        <p:spPr>
          <a:xfrm>
            <a:off x="821175" y="4089494"/>
            <a:ext cx="7595700" cy="51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The Team</a:t>
            </a:r>
            <a:endParaRPr/>
          </a:p>
        </p:txBody>
      </p:sp>
      <p:pic>
        <p:nvPicPr>
          <p:cNvPr id="199" name="Google Shape;199;p25"/>
          <p:cNvPicPr preferRelativeResize="0"/>
          <p:nvPr/>
        </p:nvPicPr>
        <p:blipFill rotWithShape="1">
          <a:blip r:embed="rId3">
            <a:alphaModFix/>
          </a:blip>
          <a:srcRect b="0" l="0" r="19987" t="11103"/>
          <a:stretch/>
        </p:blipFill>
        <p:spPr>
          <a:xfrm>
            <a:off x="6478275" y="1443388"/>
            <a:ext cx="1558325" cy="1539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5"/>
          <p:cNvPicPr preferRelativeResize="0"/>
          <p:nvPr/>
        </p:nvPicPr>
        <p:blipFill rotWithShape="1">
          <a:blip r:embed="rId4">
            <a:alphaModFix/>
          </a:blip>
          <a:srcRect b="0" l="16655" r="17145" t="0"/>
          <a:stretch/>
        </p:blipFill>
        <p:spPr>
          <a:xfrm>
            <a:off x="2991675" y="1428325"/>
            <a:ext cx="1558325" cy="1569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4975" y="1433761"/>
            <a:ext cx="1558324" cy="1563989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/>
          <p:cNvSpPr txBox="1"/>
          <p:nvPr/>
        </p:nvSpPr>
        <p:spPr>
          <a:xfrm>
            <a:off x="1154540" y="1076550"/>
            <a:ext cx="6882000" cy="6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    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   Kelly Chiu		       Irena Lee		Catherine Fang		Grace Wang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3" name="Google Shape;203;p25"/>
          <p:cNvPicPr preferRelativeResize="0"/>
          <p:nvPr/>
        </p:nvPicPr>
        <p:blipFill rotWithShape="1">
          <a:blip r:embed="rId6">
            <a:alphaModFix/>
          </a:blip>
          <a:srcRect b="31587" l="10292" r="6498" t="10273"/>
          <a:stretch/>
        </p:blipFill>
        <p:spPr>
          <a:xfrm>
            <a:off x="1154525" y="1443388"/>
            <a:ext cx="1652185" cy="1539297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5"/>
          <p:cNvSpPr txBox="1"/>
          <p:nvPr/>
        </p:nvSpPr>
        <p:spPr>
          <a:xfrm>
            <a:off x="1154563" y="3040275"/>
            <a:ext cx="16521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Freshman, B.S. Computer Science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2944775" y="3040275"/>
            <a:ext cx="16521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Freshman, B.S. Computer Science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6" name="Google Shape;206;p25"/>
          <p:cNvSpPr txBox="1"/>
          <p:nvPr/>
        </p:nvSpPr>
        <p:spPr>
          <a:xfrm>
            <a:off x="4688088" y="3040275"/>
            <a:ext cx="16521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Freshman, B.S. Computer Science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7" name="Google Shape;207;p25"/>
          <p:cNvSpPr txBox="1"/>
          <p:nvPr/>
        </p:nvSpPr>
        <p:spPr>
          <a:xfrm>
            <a:off x="6431425" y="3040275"/>
            <a:ext cx="16521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High School Senior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6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26"/>
          <p:cNvSpPr txBox="1"/>
          <p:nvPr/>
        </p:nvSpPr>
        <p:spPr>
          <a:xfrm>
            <a:off x="3452025" y="751750"/>
            <a:ext cx="3000000" cy="9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  Theme </a:t>
            </a:r>
            <a:endParaRPr sz="400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pic>
        <p:nvPicPr>
          <p:cNvPr id="214" name="Google Shape;2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875" y="1081850"/>
            <a:ext cx="1647450" cy="16474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6"/>
          <p:cNvSpPr txBox="1"/>
          <p:nvPr>
            <p:ph idx="2" type="body"/>
          </p:nvPr>
        </p:nvSpPr>
        <p:spPr>
          <a:xfrm>
            <a:off x="374050" y="4808625"/>
            <a:ext cx="9016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   THEME                SOLUTION	     IMPLEMENTATION         PROCESS	          DEMO		      CONCLUSION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16" name="Google Shape;216;p26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56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01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5063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8638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71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2" name="Google Shape;222;p26"/>
          <p:cNvCxnSpPr>
            <a:stCxn id="223" idx="3"/>
            <a:endCxn id="219" idx="1"/>
          </p:cNvCxnSpPr>
          <p:nvPr/>
        </p:nvCxnSpPr>
        <p:spPr>
          <a:xfrm>
            <a:off x="1220263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26"/>
          <p:cNvCxnSpPr>
            <a:stCxn id="219" idx="3"/>
            <a:endCxn id="217" idx="1"/>
          </p:cNvCxnSpPr>
          <p:nvPr/>
        </p:nvCxnSpPr>
        <p:spPr>
          <a:xfrm>
            <a:off x="2610763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26"/>
          <p:cNvCxnSpPr>
            <a:stCxn id="217" idx="3"/>
            <a:endCxn id="221" idx="1"/>
          </p:cNvCxnSpPr>
          <p:nvPr/>
        </p:nvCxnSpPr>
        <p:spPr>
          <a:xfrm>
            <a:off x="4001350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26"/>
          <p:cNvCxnSpPr>
            <a:stCxn id="221" idx="3"/>
            <a:endCxn id="220" idx="1"/>
          </p:cNvCxnSpPr>
          <p:nvPr/>
        </p:nvCxnSpPr>
        <p:spPr>
          <a:xfrm>
            <a:off x="5472850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26"/>
          <p:cNvCxnSpPr>
            <a:stCxn id="220" idx="3"/>
            <a:endCxn id="218" idx="1"/>
          </p:cNvCxnSpPr>
          <p:nvPr/>
        </p:nvCxnSpPr>
        <p:spPr>
          <a:xfrm>
            <a:off x="6944338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8" name="Google Shape;22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050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6"/>
          <p:cNvSpPr txBox="1"/>
          <p:nvPr>
            <p:ph idx="2" type="body"/>
          </p:nvPr>
        </p:nvSpPr>
        <p:spPr>
          <a:xfrm>
            <a:off x="3658350" y="1375050"/>
            <a:ext cx="5082000" cy="28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000"/>
              <a:t>Promoting greater involvement in the community.</a:t>
            </a:r>
            <a:endParaRPr b="1" sz="3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7"/>
          <p:cNvSpPr txBox="1"/>
          <p:nvPr/>
        </p:nvSpPr>
        <p:spPr>
          <a:xfrm>
            <a:off x="3395950" y="505700"/>
            <a:ext cx="5140500" cy="9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  Effectiveness of Idea </a:t>
            </a:r>
            <a:endParaRPr sz="400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pic>
        <p:nvPicPr>
          <p:cNvPr id="236" name="Google Shape;23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875" y="1081850"/>
            <a:ext cx="1647450" cy="1647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7"/>
          <p:cNvSpPr txBox="1"/>
          <p:nvPr>
            <p:ph idx="2" type="body"/>
          </p:nvPr>
        </p:nvSpPr>
        <p:spPr>
          <a:xfrm>
            <a:off x="374050" y="4808625"/>
            <a:ext cx="9016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   THEME                SOLUTION	     IMPLEMENTATION         PROCESS	          DEMO		      CONCLUSION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</p:txBody>
      </p:sp>
      <p:sp>
        <p:nvSpPr>
          <p:cNvPr id="238" name="Google Shape;238;p27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9" name="Google Shape;23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56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01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5063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8638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71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4" name="Google Shape;244;p27"/>
          <p:cNvCxnSpPr>
            <a:stCxn id="245" idx="3"/>
            <a:endCxn id="241" idx="1"/>
          </p:cNvCxnSpPr>
          <p:nvPr/>
        </p:nvCxnSpPr>
        <p:spPr>
          <a:xfrm>
            <a:off x="1220263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27"/>
          <p:cNvCxnSpPr>
            <a:stCxn id="241" idx="3"/>
            <a:endCxn id="239" idx="1"/>
          </p:cNvCxnSpPr>
          <p:nvPr/>
        </p:nvCxnSpPr>
        <p:spPr>
          <a:xfrm>
            <a:off x="2610763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27"/>
          <p:cNvCxnSpPr>
            <a:stCxn id="239" idx="3"/>
            <a:endCxn id="243" idx="1"/>
          </p:cNvCxnSpPr>
          <p:nvPr/>
        </p:nvCxnSpPr>
        <p:spPr>
          <a:xfrm>
            <a:off x="4001350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27"/>
          <p:cNvCxnSpPr>
            <a:stCxn id="243" idx="3"/>
            <a:endCxn id="242" idx="1"/>
          </p:cNvCxnSpPr>
          <p:nvPr/>
        </p:nvCxnSpPr>
        <p:spPr>
          <a:xfrm>
            <a:off x="5472850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27"/>
          <p:cNvCxnSpPr>
            <a:stCxn id="242" idx="3"/>
            <a:endCxn id="240" idx="1"/>
          </p:cNvCxnSpPr>
          <p:nvPr/>
        </p:nvCxnSpPr>
        <p:spPr>
          <a:xfrm>
            <a:off x="6944338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0" name="Google Shape;25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050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7"/>
          <p:cNvSpPr txBox="1"/>
          <p:nvPr>
            <p:ph idx="2" type="body"/>
          </p:nvPr>
        </p:nvSpPr>
        <p:spPr>
          <a:xfrm>
            <a:off x="3634950" y="1163250"/>
            <a:ext cx="5082000" cy="28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According to the US Bureau of Labor Statistics, only 25% of Americans take time to volunteer. However, research has shown that over 90% of us want to volunteer.</a:t>
            </a:r>
            <a:br>
              <a:rPr b="1" lang="en"/>
            </a:b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The Stanford Center on Longevity states that the most common reason for not volunteering is lack of free time.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8"/>
          <p:cNvSpPr txBox="1"/>
          <p:nvPr>
            <p:ph type="title"/>
          </p:nvPr>
        </p:nvSpPr>
        <p:spPr>
          <a:xfrm>
            <a:off x="3714850" y="500625"/>
            <a:ext cx="23346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Solution</a:t>
            </a:r>
            <a:endParaRPr sz="4000"/>
          </a:p>
        </p:txBody>
      </p:sp>
      <p:sp>
        <p:nvSpPr>
          <p:cNvPr id="257" name="Google Shape;257;p28"/>
          <p:cNvSpPr txBox="1"/>
          <p:nvPr>
            <p:ph idx="2" type="body"/>
          </p:nvPr>
        </p:nvSpPr>
        <p:spPr>
          <a:xfrm>
            <a:off x="3714850" y="1081850"/>
            <a:ext cx="5082000" cy="28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800"/>
              <a:t>Free to Help creates a platform where users may access a database of volunteer opportunities according to their taste and availability.</a:t>
            </a:r>
            <a:endParaRPr b="1" sz="2800"/>
          </a:p>
        </p:txBody>
      </p:sp>
      <p:sp>
        <p:nvSpPr>
          <p:cNvPr id="258" name="Google Shape;258;p28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9" name="Google Shape;25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875" y="1081850"/>
            <a:ext cx="1647450" cy="164745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8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28"/>
          <p:cNvSpPr txBox="1"/>
          <p:nvPr>
            <p:ph idx="2" type="body"/>
          </p:nvPr>
        </p:nvSpPr>
        <p:spPr>
          <a:xfrm>
            <a:off x="374050" y="4808625"/>
            <a:ext cx="9016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   THEME                SOLUTION	     IMPLEMENTATION         PROCESS	          DEMO		      CONCLUSION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62" name="Google Shape;262;p28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3" name="Google Shape;26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56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01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8638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71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7" name="Google Shape;267;p28"/>
          <p:cNvCxnSpPr>
            <a:endCxn id="268" idx="1"/>
          </p:cNvCxnSpPr>
          <p:nvPr/>
        </p:nvCxnSpPr>
        <p:spPr>
          <a:xfrm>
            <a:off x="1220263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28"/>
          <p:cNvCxnSpPr>
            <a:stCxn id="268" idx="3"/>
            <a:endCxn id="263" idx="1"/>
          </p:cNvCxnSpPr>
          <p:nvPr/>
        </p:nvCxnSpPr>
        <p:spPr>
          <a:xfrm>
            <a:off x="2610850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" name="Google Shape;270;p28"/>
          <p:cNvCxnSpPr>
            <a:stCxn id="263" idx="3"/>
            <a:endCxn id="266" idx="1"/>
          </p:cNvCxnSpPr>
          <p:nvPr/>
        </p:nvCxnSpPr>
        <p:spPr>
          <a:xfrm>
            <a:off x="4001350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Google Shape;271;p28"/>
          <p:cNvCxnSpPr>
            <a:stCxn id="266" idx="3"/>
            <a:endCxn id="265" idx="1"/>
          </p:cNvCxnSpPr>
          <p:nvPr/>
        </p:nvCxnSpPr>
        <p:spPr>
          <a:xfrm>
            <a:off x="5472850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" name="Google Shape;272;p28"/>
          <p:cNvCxnSpPr>
            <a:stCxn id="265" idx="3"/>
            <a:endCxn id="264" idx="1"/>
          </p:cNvCxnSpPr>
          <p:nvPr/>
        </p:nvCxnSpPr>
        <p:spPr>
          <a:xfrm>
            <a:off x="6944338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3" name="Google Shape;273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050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3900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 txBox="1"/>
          <p:nvPr>
            <p:ph type="title"/>
          </p:nvPr>
        </p:nvSpPr>
        <p:spPr>
          <a:xfrm>
            <a:off x="3696625" y="664650"/>
            <a:ext cx="42561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Implementation</a:t>
            </a:r>
            <a:endParaRPr sz="4000"/>
          </a:p>
        </p:txBody>
      </p:sp>
      <p:sp>
        <p:nvSpPr>
          <p:cNvPr id="280" name="Google Shape;280;p29"/>
          <p:cNvSpPr txBox="1"/>
          <p:nvPr>
            <p:ph idx="2" type="body"/>
          </p:nvPr>
        </p:nvSpPr>
        <p:spPr>
          <a:xfrm>
            <a:off x="3696625" y="1230525"/>
            <a:ext cx="5082000" cy="24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SzPts val="3000"/>
              <a:buChar char="▫"/>
            </a:pPr>
            <a:r>
              <a:rPr b="1" lang="en" sz="3000"/>
              <a:t>Google Chrome Extension (HTML, JavaScript, CSS)</a:t>
            </a:r>
            <a:endParaRPr b="1"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▫"/>
            </a:pPr>
            <a:r>
              <a:rPr b="1" lang="en" sz="3000"/>
              <a:t>Beautiful Soup (Python)</a:t>
            </a:r>
            <a:endParaRPr b="1"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▫"/>
            </a:pPr>
            <a:r>
              <a:rPr b="1" lang="en" sz="3000"/>
              <a:t>Prototype App </a:t>
            </a:r>
            <a:endParaRPr b="1" sz="3000"/>
          </a:p>
        </p:txBody>
      </p:sp>
      <p:sp>
        <p:nvSpPr>
          <p:cNvPr id="281" name="Google Shape;281;p29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2" name="Google Shape;28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875" y="1081850"/>
            <a:ext cx="1647450" cy="1647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9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4" name="Google Shape;284;p29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5" name="Google Shape;285;p29"/>
          <p:cNvSpPr txBox="1"/>
          <p:nvPr>
            <p:ph idx="2" type="body"/>
          </p:nvPr>
        </p:nvSpPr>
        <p:spPr>
          <a:xfrm>
            <a:off x="374050" y="4808625"/>
            <a:ext cx="9016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   THEME                SOLUTION	     IMPLEMENTATION         PROCESS	          DEMO		      CONCLUSION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86" name="Google Shape;286;p29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7" name="Google Shape;28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01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8638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71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0" name="Google Shape;290;p29"/>
          <p:cNvCxnSpPr/>
          <p:nvPr/>
        </p:nvCxnSpPr>
        <p:spPr>
          <a:xfrm>
            <a:off x="1220263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1" name="Google Shape;291;p29"/>
          <p:cNvCxnSpPr>
            <a:endCxn id="292" idx="1"/>
          </p:cNvCxnSpPr>
          <p:nvPr/>
        </p:nvCxnSpPr>
        <p:spPr>
          <a:xfrm>
            <a:off x="2610850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29"/>
          <p:cNvCxnSpPr>
            <a:stCxn id="292" idx="3"/>
            <a:endCxn id="289" idx="1"/>
          </p:cNvCxnSpPr>
          <p:nvPr/>
        </p:nvCxnSpPr>
        <p:spPr>
          <a:xfrm>
            <a:off x="4001350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29"/>
          <p:cNvCxnSpPr>
            <a:stCxn id="289" idx="3"/>
            <a:endCxn id="288" idx="1"/>
          </p:cNvCxnSpPr>
          <p:nvPr/>
        </p:nvCxnSpPr>
        <p:spPr>
          <a:xfrm>
            <a:off x="5472850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29"/>
          <p:cNvCxnSpPr>
            <a:stCxn id="288" idx="3"/>
            <a:endCxn id="287" idx="1"/>
          </p:cNvCxnSpPr>
          <p:nvPr/>
        </p:nvCxnSpPr>
        <p:spPr>
          <a:xfrm>
            <a:off x="6944338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96" name="Google Shape;29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050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3900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72688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0"/>
          <p:cNvSpPr txBox="1"/>
          <p:nvPr>
            <p:ph type="title"/>
          </p:nvPr>
        </p:nvSpPr>
        <p:spPr>
          <a:xfrm>
            <a:off x="3696625" y="593475"/>
            <a:ext cx="42561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The Process</a:t>
            </a:r>
            <a:endParaRPr sz="4000"/>
          </a:p>
        </p:txBody>
      </p:sp>
      <p:sp>
        <p:nvSpPr>
          <p:cNvPr id="304" name="Google Shape;304;p30"/>
          <p:cNvSpPr txBox="1"/>
          <p:nvPr>
            <p:ph idx="2" type="body"/>
          </p:nvPr>
        </p:nvSpPr>
        <p:spPr>
          <a:xfrm>
            <a:off x="3696625" y="1230525"/>
            <a:ext cx="5082000" cy="28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Suggests available volunteer opportunities for a personalized calendar.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Tracking hours and submissions between schools, students, and organizations.</a:t>
            </a:r>
            <a:endParaRPr b="1" sz="2400"/>
          </a:p>
        </p:txBody>
      </p:sp>
      <p:sp>
        <p:nvSpPr>
          <p:cNvPr id="305" name="Google Shape;305;p30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6" name="Google Shape;3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875" y="1081850"/>
            <a:ext cx="1647450" cy="164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0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8" name="Google Shape;308;p30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9" name="Google Shape;309;p30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0" name="Google Shape;310;p30"/>
          <p:cNvSpPr txBox="1"/>
          <p:nvPr>
            <p:ph idx="2" type="body"/>
          </p:nvPr>
        </p:nvSpPr>
        <p:spPr>
          <a:xfrm>
            <a:off x="374050" y="4808625"/>
            <a:ext cx="9016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   THEME                SOLUTION	     IMPLEMENTATION         PROCESS	          DEMO		      CONCLUSION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11" name="Google Shape;311;p30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2" name="Google Shape;31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0150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8638" y="4112925"/>
            <a:ext cx="695700" cy="695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4" name="Google Shape;314;p30"/>
          <p:cNvCxnSpPr/>
          <p:nvPr/>
        </p:nvCxnSpPr>
        <p:spPr>
          <a:xfrm>
            <a:off x="1220263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30"/>
          <p:cNvCxnSpPr/>
          <p:nvPr/>
        </p:nvCxnSpPr>
        <p:spPr>
          <a:xfrm>
            <a:off x="2610850" y="44607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30"/>
          <p:cNvCxnSpPr>
            <a:endCxn id="317" idx="1"/>
          </p:cNvCxnSpPr>
          <p:nvPr/>
        </p:nvCxnSpPr>
        <p:spPr>
          <a:xfrm>
            <a:off x="4001350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30"/>
          <p:cNvCxnSpPr>
            <a:stCxn id="317" idx="3"/>
            <a:endCxn id="313" idx="1"/>
          </p:cNvCxnSpPr>
          <p:nvPr/>
        </p:nvCxnSpPr>
        <p:spPr>
          <a:xfrm>
            <a:off x="5472838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30"/>
          <p:cNvCxnSpPr>
            <a:stCxn id="313" idx="3"/>
            <a:endCxn id="312" idx="1"/>
          </p:cNvCxnSpPr>
          <p:nvPr/>
        </p:nvCxnSpPr>
        <p:spPr>
          <a:xfrm>
            <a:off x="6944338" y="44607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0" name="Google Shape;32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050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3900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72688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3725" y="4047525"/>
            <a:ext cx="1042550" cy="82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1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9" name="Google Shape;329;p31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0" name="Google Shape;330;p31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31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2" name="Google Shape;332;p31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31"/>
          <p:cNvSpPr txBox="1"/>
          <p:nvPr>
            <p:ph idx="4294967295" type="body"/>
          </p:nvPr>
        </p:nvSpPr>
        <p:spPr>
          <a:xfrm>
            <a:off x="374075" y="4821825"/>
            <a:ext cx="9016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   THEME                SOLUTION	     IMPLEMENTATION         PROCESS	          DEMO		      CONCLUSION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34" name="Google Shape;334;p31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5" name="Google Shape;3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0175" y="4126125"/>
            <a:ext cx="695700" cy="695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6" name="Google Shape;336;p31"/>
          <p:cNvCxnSpPr/>
          <p:nvPr/>
        </p:nvCxnSpPr>
        <p:spPr>
          <a:xfrm>
            <a:off x="1220288" y="44739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1"/>
          <p:cNvCxnSpPr/>
          <p:nvPr/>
        </p:nvCxnSpPr>
        <p:spPr>
          <a:xfrm>
            <a:off x="2610875" y="44739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31"/>
          <p:cNvCxnSpPr/>
          <p:nvPr/>
        </p:nvCxnSpPr>
        <p:spPr>
          <a:xfrm>
            <a:off x="4001375" y="44739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31"/>
          <p:cNvCxnSpPr/>
          <p:nvPr/>
        </p:nvCxnSpPr>
        <p:spPr>
          <a:xfrm>
            <a:off x="5472863" y="44739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p31"/>
          <p:cNvCxnSpPr>
            <a:endCxn id="335" idx="1"/>
          </p:cNvCxnSpPr>
          <p:nvPr/>
        </p:nvCxnSpPr>
        <p:spPr>
          <a:xfrm>
            <a:off x="6944375" y="44739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41" name="Google Shape;34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075" y="40607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3925" y="40607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2713" y="40607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3750" y="40607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1963" y="4060725"/>
            <a:ext cx="1042550" cy="82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1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AFCFEC"/>
                </a:solidFill>
              </a:rPr>
              <a:t>‹#›</a:t>
            </a:fld>
            <a:endParaRPr/>
          </a:p>
        </p:txBody>
      </p:sp>
      <p:sp>
        <p:nvSpPr>
          <p:cNvPr id="347" name="Google Shape;347;p31"/>
          <p:cNvSpPr txBox="1"/>
          <p:nvPr>
            <p:ph idx="4294967295" type="title"/>
          </p:nvPr>
        </p:nvSpPr>
        <p:spPr>
          <a:xfrm>
            <a:off x="960775" y="226950"/>
            <a:ext cx="1775700" cy="8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Demo</a:t>
            </a:r>
            <a:endParaRPr sz="4000"/>
          </a:p>
        </p:txBody>
      </p:sp>
      <p:pic>
        <p:nvPicPr>
          <p:cNvPr id="348" name="Google Shape;34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777" y="951425"/>
            <a:ext cx="3381952" cy="2113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31"/>
          <p:cNvPicPr preferRelativeResize="0"/>
          <p:nvPr/>
        </p:nvPicPr>
        <p:blipFill rotWithShape="1">
          <a:blip r:embed="rId6">
            <a:alphaModFix/>
          </a:blip>
          <a:srcRect b="40387" l="37241" r="0" t="0"/>
          <a:stretch/>
        </p:blipFill>
        <p:spPr>
          <a:xfrm>
            <a:off x="4126750" y="272025"/>
            <a:ext cx="4704926" cy="2793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23625" y="2076875"/>
            <a:ext cx="3278801" cy="19519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31"/>
          <p:cNvPicPr preferRelativeResize="0"/>
          <p:nvPr/>
        </p:nvPicPr>
        <p:blipFill rotWithShape="1">
          <a:blip r:embed="rId8">
            <a:alphaModFix/>
          </a:blip>
          <a:srcRect b="-6168" l="-13557" r="7389" t="0"/>
          <a:stretch/>
        </p:blipFill>
        <p:spPr>
          <a:xfrm>
            <a:off x="1817350" y="2076875"/>
            <a:ext cx="3278801" cy="204925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31"/>
          <p:cNvSpPr/>
          <p:nvPr/>
        </p:nvSpPr>
        <p:spPr>
          <a:xfrm>
            <a:off x="3619850" y="1492200"/>
            <a:ext cx="2850900" cy="1395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1"/>
          <p:cNvSpPr/>
          <p:nvPr/>
        </p:nvSpPr>
        <p:spPr>
          <a:xfrm rot="-5400000">
            <a:off x="7075400" y="2242600"/>
            <a:ext cx="1413300" cy="240900"/>
          </a:xfrm>
          <a:prstGeom prst="leftArrow">
            <a:avLst>
              <a:gd fmla="val 27221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1"/>
          <p:cNvSpPr/>
          <p:nvPr/>
        </p:nvSpPr>
        <p:spPr>
          <a:xfrm rot="-1696859">
            <a:off x="4765720" y="2195489"/>
            <a:ext cx="2414963" cy="139324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9FC5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2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0" name="Google Shape;360;p32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32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2" name="Google Shape;362;p32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3" name="Google Shape;363;p32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4" name="Google Shape;364;p32"/>
          <p:cNvSpPr txBox="1"/>
          <p:nvPr>
            <p:ph idx="4294967295" type="body"/>
          </p:nvPr>
        </p:nvSpPr>
        <p:spPr>
          <a:xfrm>
            <a:off x="374075" y="4821825"/>
            <a:ext cx="9016200" cy="8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   THEME                SOLUTION	     IMPLEMENTATION         PROCESS	          DEMO		      CONCLUSION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365" name="Google Shape;365;p32"/>
          <p:cNvSpPr txBox="1"/>
          <p:nvPr>
            <p:ph idx="12" type="sldNum"/>
          </p:nvPr>
        </p:nvSpPr>
        <p:spPr>
          <a:xfrm>
            <a:off x="8536474" y="47630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6" name="Google Shape;3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0175" y="4126125"/>
            <a:ext cx="695700" cy="695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7" name="Google Shape;367;p32"/>
          <p:cNvCxnSpPr/>
          <p:nvPr/>
        </p:nvCxnSpPr>
        <p:spPr>
          <a:xfrm>
            <a:off x="1220288" y="44739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" name="Google Shape;368;p32"/>
          <p:cNvCxnSpPr/>
          <p:nvPr/>
        </p:nvCxnSpPr>
        <p:spPr>
          <a:xfrm>
            <a:off x="2610875" y="4473975"/>
            <a:ext cx="69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" name="Google Shape;369;p32"/>
          <p:cNvCxnSpPr/>
          <p:nvPr/>
        </p:nvCxnSpPr>
        <p:spPr>
          <a:xfrm>
            <a:off x="4001375" y="44739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32"/>
          <p:cNvCxnSpPr/>
          <p:nvPr/>
        </p:nvCxnSpPr>
        <p:spPr>
          <a:xfrm>
            <a:off x="5472863" y="44739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32"/>
          <p:cNvCxnSpPr>
            <a:endCxn id="366" idx="1"/>
          </p:cNvCxnSpPr>
          <p:nvPr/>
        </p:nvCxnSpPr>
        <p:spPr>
          <a:xfrm>
            <a:off x="6944375" y="4473975"/>
            <a:ext cx="7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72" name="Google Shape;37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075" y="40607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3925" y="40607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2713" y="40607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3750" y="4060725"/>
            <a:ext cx="1042550" cy="8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1963" y="4060725"/>
            <a:ext cx="1042550" cy="82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2"/>
          <p:cNvSpPr txBox="1"/>
          <p:nvPr>
            <p:ph idx="12" type="sldNum"/>
          </p:nvPr>
        </p:nvSpPr>
        <p:spPr>
          <a:xfrm>
            <a:off x="8536449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AFCFEC"/>
                </a:solidFill>
              </a:rPr>
              <a:t>‹#›</a:t>
            </a:fld>
            <a:endParaRPr/>
          </a:p>
        </p:txBody>
      </p:sp>
      <p:sp>
        <p:nvSpPr>
          <p:cNvPr id="378" name="Google Shape;378;p32"/>
          <p:cNvSpPr txBox="1"/>
          <p:nvPr>
            <p:ph idx="4294967295" type="title"/>
          </p:nvPr>
        </p:nvSpPr>
        <p:spPr>
          <a:xfrm>
            <a:off x="960775" y="226950"/>
            <a:ext cx="1775700" cy="8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Demo</a:t>
            </a:r>
            <a:endParaRPr sz="4000"/>
          </a:p>
        </p:txBody>
      </p:sp>
      <p:pic>
        <p:nvPicPr>
          <p:cNvPr descr="Prototype app to help schools, students, and organizations track volunteer opportunities." id="379" name="Google Shape;379;p32" title="Free To Help 1 0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67275" y="226950"/>
            <a:ext cx="5111700" cy="38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lorizel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